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6" r:id="rId2"/>
    <p:sldId id="257" r:id="rId3"/>
    <p:sldId id="260" r:id="rId4"/>
    <p:sldId id="273" r:id="rId5"/>
    <p:sldId id="261" r:id="rId6"/>
    <p:sldId id="262" r:id="rId7"/>
    <p:sldId id="263" r:id="rId8"/>
    <p:sldId id="265" r:id="rId9"/>
    <p:sldId id="274" r:id="rId10"/>
    <p:sldId id="27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58" r:id="rId20"/>
    <p:sldId id="25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B55"/>
    <a:srgbClr val="2C79D5"/>
    <a:srgbClr val="539ECF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100" d="100"/>
          <a:sy n="100" d="100"/>
        </p:scale>
        <p:origin x="708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AC5EF-56D2-4F12-B848-C17D8F96BF7C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C4D26-4C85-409D-B63D-D0861DC8BE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852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447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97630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68731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3078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983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62169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4304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8110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5132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62802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20648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00D8C-CE89-494C-9CA3-BABAB9B67A1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FA16E-F0D6-4815-A972-DD760E00D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11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gameart.org/users/irmirx" TargetMode="External"/><Relationship Id="rId5" Type="http://schemas.openxmlformats.org/officeDocument/2006/relationships/hyperlink" Target="https://doc.qt.io/qtforpython/" TargetMode="External"/><Relationship Id="rId4" Type="http://schemas.openxmlformats.org/officeDocument/2006/relationships/hyperlink" Target="https://www.eclips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gameart.org/content/epic-race" TargetMode="External"/><Relationship Id="rId13" Type="http://schemas.openxmlformats.org/officeDocument/2006/relationships/hyperlink" Target="https://opengameart.org/users/irmirx" TargetMode="External"/><Relationship Id="rId3" Type="http://schemas.openxmlformats.org/officeDocument/2006/relationships/hyperlink" Target="https://opengameart.org/content/beansjam-sad-budi-blues" TargetMode="External"/><Relationship Id="rId7" Type="http://schemas.openxmlformats.org/officeDocument/2006/relationships/hyperlink" Target="https://opengameart.org/users/matthewpl" TargetMode="External"/><Relationship Id="rId12" Type="http://schemas.openxmlformats.org/officeDocument/2006/relationships/hyperlink" Target="https://opengameart.org/content/stone-wall-with-cracks-stonewall02png" TargetMode="External"/><Relationship Id="rId2" Type="http://schemas.openxmlformats.org/officeDocument/2006/relationships/hyperlink" Target="https://opengameart.org/users/pauliu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gameart.org/content/instrumental-music3" TargetMode="External"/><Relationship Id="rId11" Type="http://schemas.openxmlformats.org/officeDocument/2006/relationships/hyperlink" Target="https://opengameart.org/users/gamjutsu" TargetMode="External"/><Relationship Id="rId5" Type="http://schemas.openxmlformats.org/officeDocument/2006/relationships/hyperlink" Target="https://opengameart.org/content/intro-music-0" TargetMode="External"/><Relationship Id="rId10" Type="http://schemas.openxmlformats.org/officeDocument/2006/relationships/hyperlink" Target="https://opengameart.org/content/wooden-stairs-ns" TargetMode="External"/><Relationship Id="rId4" Type="http://schemas.openxmlformats.org/officeDocument/2006/relationships/hyperlink" Target="https://opengameart.org/users/ronydkid" TargetMode="External"/><Relationship Id="rId9" Type="http://schemas.openxmlformats.org/officeDocument/2006/relationships/hyperlink" Target="https://opengameart.org/users/antumdelu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Создание цифрового приложения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038456"/>
            <a:ext cx="9144000" cy="1655762"/>
          </a:xfrm>
        </p:spPr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Практико-ориентированный проект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6809" y="199033"/>
            <a:ext cx="3678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Муниципальное бюджетное образовательное учреждение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Гимназия №11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30145" y="4294837"/>
            <a:ext cx="3075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Автор: </a:t>
            </a:r>
            <a:endParaRPr lang="ru-RU" b="0" dirty="0" smtClean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Пименов Глеб Андреевич,</a:t>
            </a:r>
            <a:endParaRPr lang="ru-RU" b="0" dirty="0" smtClean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ученик 10б </a:t>
            </a:r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класса</a:t>
            </a:r>
            <a:r>
              <a:rPr lang="ru-RU" b="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ru-RU" b="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b="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ru-RU" b="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</a:t>
            </a:r>
            <a:endParaRPr lang="ru-RU" b="0" dirty="0" smtClean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Першин Аркадий Игоревич, </a:t>
            </a:r>
            <a:endParaRPr lang="ru-RU" b="0" dirty="0" smtClean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учитель информатики и ИКТ</a:t>
            </a:r>
            <a:endParaRPr lang="ru-RU" b="0" dirty="0" smtClean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0099" y="6372232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Выборг 2020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52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157942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3120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52432" y="246592"/>
            <a:ext cx="2986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Третья система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/>
          </p:cNvPicPr>
          <p:nvPr/>
        </p:nvPicPr>
        <p:blipFill rotWithShape="1">
          <a:blip r:embed="rId2"/>
          <a:srcRect l="-1" r="-6640" b="67490"/>
          <a:stretch/>
        </p:blipFill>
        <p:spPr>
          <a:xfrm>
            <a:off x="-227996" y="1398984"/>
            <a:ext cx="15677546" cy="716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57733" y="4106129"/>
            <a:ext cx="2582334" cy="52322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Режим арены</a:t>
            </a:r>
            <a:endParaRPr lang="ru-RU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9066" y="2911938"/>
            <a:ext cx="2582334" cy="95410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Главное меню</a:t>
            </a:r>
            <a:endParaRPr lang="ru-RU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8399" y="5483813"/>
            <a:ext cx="2582334" cy="95410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Режим истории</a:t>
            </a:r>
            <a:endParaRPr lang="ru-RU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531" y="1748819"/>
            <a:ext cx="3064935" cy="95410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Обработка циклов</a:t>
            </a:r>
            <a:endParaRPr lang="ru-RU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Скругленная соединительная линия 15"/>
          <p:cNvCxnSpPr/>
          <p:nvPr/>
        </p:nvCxnSpPr>
        <p:spPr>
          <a:xfrm flipV="1">
            <a:off x="7958667" y="3173549"/>
            <a:ext cx="660399" cy="286049"/>
          </a:xfrm>
          <a:prstGeom prst="curvedConnector3">
            <a:avLst>
              <a:gd name="adj1" fmla="val 14103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>
            <a:off x="7845987" y="4372068"/>
            <a:ext cx="1224427" cy="999066"/>
          </a:xfrm>
          <a:prstGeom prst="curvedConnector3">
            <a:avLst>
              <a:gd name="adj1" fmla="val 2649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/>
          <p:cNvCxnSpPr/>
          <p:nvPr/>
        </p:nvCxnSpPr>
        <p:spPr>
          <a:xfrm>
            <a:off x="7958667" y="3900357"/>
            <a:ext cx="999065" cy="307251"/>
          </a:xfrm>
          <a:prstGeom prst="curvedConnector3">
            <a:avLst>
              <a:gd name="adj1" fmla="val 31356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кругленная соединительная линия 31"/>
          <p:cNvCxnSpPr/>
          <p:nvPr/>
        </p:nvCxnSpPr>
        <p:spPr>
          <a:xfrm rot="5400000" flipH="1" flipV="1">
            <a:off x="2044860" y="2479309"/>
            <a:ext cx="829408" cy="414867"/>
          </a:xfrm>
          <a:prstGeom prst="curvedConnector3">
            <a:avLst>
              <a:gd name="adj1" fmla="val 27542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кругленная соединительная линия 40"/>
          <p:cNvCxnSpPr>
            <a:stCxn id="6" idx="3"/>
          </p:cNvCxnSpPr>
          <p:nvPr/>
        </p:nvCxnSpPr>
        <p:spPr>
          <a:xfrm flipH="1" flipV="1">
            <a:off x="11070165" y="3459598"/>
            <a:ext cx="469902" cy="908141"/>
          </a:xfrm>
          <a:prstGeom prst="curvedConnector4">
            <a:avLst>
              <a:gd name="adj1" fmla="val -48648"/>
              <a:gd name="adj2" fmla="val 27112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кругленная соединительная линия 53"/>
          <p:cNvCxnSpPr/>
          <p:nvPr/>
        </p:nvCxnSpPr>
        <p:spPr>
          <a:xfrm flipH="1" flipV="1">
            <a:off x="11209866" y="3173548"/>
            <a:ext cx="169333" cy="2787319"/>
          </a:xfrm>
          <a:prstGeom prst="curvedConnector3">
            <a:avLst>
              <a:gd name="adj1" fmla="val -465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577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449" y="296300"/>
            <a:ext cx="4140551" cy="1325563"/>
          </a:xfrm>
        </p:spPr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Ментальная карта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31458" t="31112" r="32084" b="14073"/>
          <a:stretch/>
        </p:blipFill>
        <p:spPr>
          <a:xfrm>
            <a:off x="3656371" y="1219200"/>
            <a:ext cx="6667500" cy="5638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32500" t="22148" r="36375" b="16297"/>
          <a:stretch/>
        </p:blipFill>
        <p:spPr>
          <a:xfrm>
            <a:off x="4177205" y="20143"/>
            <a:ext cx="6146666" cy="683785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72" y="20143"/>
            <a:ext cx="6644900" cy="696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6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1169949"/>
            <a:ext cx="2095500" cy="11811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661956"/>
            <a:ext cx="1790700" cy="5747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38550"/>
            <a:ext cx="2476500" cy="2476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4624" y="-83628"/>
            <a:ext cx="6762752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Nirmala UI" panose="020B0502040204020203" pitchFamily="34" charset="0"/>
                <a:cs typeface="Helvetica" panose="020B0604020202020204" pitchFamily="34" charset="0"/>
              </a:rPr>
              <a:t>Реализованные функции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ea typeface="Nirmala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7299" y="2483871"/>
            <a:ext cx="929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Режим арены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Режим истории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Уровни сложности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Разные языки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Выбор режима экрана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Поддержка </a:t>
            </a:r>
            <a:r>
              <a:rPr lang="ru-RU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геймпада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1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2055813"/>
            <a:ext cx="1905000" cy="3354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JavaScript Object Notation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437" t="9336" r="73388" b="56487"/>
          <a:stretch/>
        </p:blipFill>
        <p:spPr>
          <a:xfrm>
            <a:off x="5663381" y="0"/>
            <a:ext cx="68406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3555" y="2055813"/>
            <a:ext cx="2226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Словарь данных в файле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Скругленная соединительная линия 5"/>
          <p:cNvCxnSpPr/>
          <p:nvPr/>
        </p:nvCxnSpPr>
        <p:spPr>
          <a:xfrm rot="5400000" flipH="1" flipV="1">
            <a:off x="4561314" y="656065"/>
            <a:ext cx="1676402" cy="1392973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76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58559" y="500062"/>
            <a:ext cx="3674881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Карта уровня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4551" t="44813" r="28491" b="26870"/>
          <a:stretch/>
        </p:blipFill>
        <p:spPr>
          <a:xfrm>
            <a:off x="-1626911" y="-226243"/>
            <a:ext cx="4930219" cy="29128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29614" t="26533" r="40178" b="43282"/>
          <a:stretch/>
        </p:blipFill>
        <p:spPr>
          <a:xfrm>
            <a:off x="12192000" y="4042851"/>
            <a:ext cx="55245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1.45885 -2.22222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5"/>
          <a:stretch/>
        </p:blipFill>
        <p:spPr>
          <a:xfrm>
            <a:off x="-33775" y="1567543"/>
            <a:ext cx="12310506" cy="529045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Карты сюжетных уровней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Скругленная соединительная линия 6"/>
          <p:cNvCxnSpPr/>
          <p:nvPr/>
        </p:nvCxnSpPr>
        <p:spPr>
          <a:xfrm rot="5400000">
            <a:off x="994172" y="3766402"/>
            <a:ext cx="2032116" cy="1494973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32001" y="2556356"/>
            <a:ext cx="222652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Место появления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9067" y="2281823"/>
            <a:ext cx="2599234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Место срабатывания фразы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Скругленная соединительная линия 13"/>
          <p:cNvCxnSpPr/>
          <p:nvPr/>
        </p:nvCxnSpPr>
        <p:spPr>
          <a:xfrm rot="5400000">
            <a:off x="5655273" y="3799804"/>
            <a:ext cx="1863130" cy="1597160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3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1250" t="5555" r="28854" b="24260"/>
          <a:stretch/>
        </p:blipFill>
        <p:spPr>
          <a:xfrm>
            <a:off x="0" y="2150268"/>
            <a:ext cx="5598137" cy="368990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Среда разработки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00187"/>
            <a:ext cx="10515600" cy="650875"/>
          </a:xfrm>
        </p:spPr>
        <p:txBody>
          <a:bodyPr numCol="2">
            <a:norm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Eclipse</a:t>
            </a:r>
            <a:endParaRPr lang="ru-RU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Visual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tudio Code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5417" t="12592" r="34479" b="24630"/>
          <a:stretch/>
        </p:blipFill>
        <p:spPr>
          <a:xfrm>
            <a:off x="5810751" y="2151063"/>
            <a:ext cx="6381249" cy="44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2C79D5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Пример кода</a:t>
            </a:r>
            <a:endParaRPr lang="ru-RU" dirty="0">
              <a:solidFill>
                <a:srgbClr val="2C79D5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0937" t="49259" r="49583" b="32037"/>
          <a:stretch/>
        </p:blipFill>
        <p:spPr>
          <a:xfrm>
            <a:off x="371443" y="1690688"/>
            <a:ext cx="7759574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4958" y="1993289"/>
            <a:ext cx="342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</a:t>
            </a:r>
            <a:r>
              <a:rPr lang="ru-RU" sz="2000" dirty="0">
                <a:solidFill>
                  <a:srgbClr val="468B55"/>
                </a:solidFill>
                <a:latin typeface="Consolas" panose="020B0609020204030204" pitchFamily="49" charset="0"/>
              </a:rPr>
              <a:t>н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азвание класса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2629" y="2786672"/>
            <a:ext cx="229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конструктор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358" y="3193191"/>
            <a:ext cx="571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атрибут – ускорение свободного падения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0888" y="3586133"/>
            <a:ext cx="613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#entities – 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то, что поддаётся гравитации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1009" y="4301779"/>
            <a:ext cx="640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перебираем всё то, что поддаётся гравитации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8186" y="4714707"/>
            <a:ext cx="519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#</a:t>
            </a:r>
            <a:r>
              <a:rPr lang="ru-RU" sz="2000" dirty="0" smtClean="0">
                <a:solidFill>
                  <a:srgbClr val="468B55"/>
                </a:solidFill>
                <a:latin typeface="Consolas" panose="020B0609020204030204" pitchFamily="49" charset="0"/>
              </a:rPr>
              <a:t>прибавляем к вертикальной скорости</a:t>
            </a:r>
            <a:endParaRPr lang="ru-RU" sz="2000" dirty="0">
              <a:solidFill>
                <a:srgbClr val="468B5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461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Итог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Проектирование</a:t>
            </a:r>
          </a:p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Стандарты</a:t>
            </a:r>
          </a:p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Рефакторинг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2222" t="41217" r="73651" b="56807"/>
          <a:stretch/>
        </p:blipFill>
        <p:spPr>
          <a:xfrm rot="849856">
            <a:off x="5123542" y="1464086"/>
            <a:ext cx="5762171" cy="4532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968" t="66190" r="76905" b="31976"/>
          <a:stretch/>
        </p:blipFill>
        <p:spPr>
          <a:xfrm rot="19401363">
            <a:off x="439459" y="4120151"/>
            <a:ext cx="5519954" cy="403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15" y="4104843"/>
            <a:ext cx="1019558" cy="12092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15" y="4658353"/>
            <a:ext cx="225973" cy="2259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43" y="4636850"/>
            <a:ext cx="225973" cy="2259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57" y="4636849"/>
            <a:ext cx="225973" cy="2259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0" y="3707738"/>
            <a:ext cx="3174603" cy="321269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15" y="5314087"/>
            <a:ext cx="609685" cy="60968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824" y="5314086"/>
            <a:ext cx="609685" cy="60968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3800" y="765965"/>
            <a:ext cx="813559" cy="8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73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Источники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403726"/>
          </a:xfrm>
        </p:spPr>
        <p:txBody>
          <a:bodyPr numCol="2"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Источники информации</a:t>
            </a:r>
            <a:endParaRPr lang="ru-RU" dirty="0"/>
          </a:p>
          <a:p>
            <a:pPr fontAlgn="base"/>
            <a:r>
              <a:rPr lang="ru-RU" dirty="0" smtClean="0"/>
              <a:t>Интернет </a:t>
            </a:r>
            <a:r>
              <a:rPr lang="ru-RU" dirty="0"/>
              <a:t>портал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</a:t>
            </a:r>
            <a:r>
              <a:rPr lang="ru-RU" dirty="0"/>
              <a:t> </a:t>
            </a:r>
            <a:r>
              <a:rPr lang="ru-RU" dirty="0" err="1"/>
              <a:t>Code</a:t>
            </a:r>
            <a:r>
              <a:rPr lang="ru-RU" dirty="0"/>
              <a:t> [электронный ресурс]</a:t>
            </a:r>
          </a:p>
          <a:p>
            <a:pPr marL="0" indent="0">
              <a:buNone/>
            </a:pPr>
            <a:r>
              <a:rPr lang="ru-RU" dirty="0"/>
              <a:t>Режим доступа: </a:t>
            </a:r>
            <a:r>
              <a:rPr lang="ru-RU" u="sng" dirty="0">
                <a:hlinkClick r:id="rId2"/>
              </a:rPr>
              <a:t>https://code.visualstudio.com/</a:t>
            </a:r>
            <a:r>
              <a:rPr lang="ru-RU" dirty="0"/>
              <a:t>, свободный (дата обращения: 30.11.19)</a:t>
            </a:r>
          </a:p>
          <a:p>
            <a:pPr fontAlgn="base"/>
            <a:r>
              <a:rPr lang="ru-RU" dirty="0" smtClean="0"/>
              <a:t>Интернет </a:t>
            </a:r>
            <a:r>
              <a:rPr lang="ru-RU" dirty="0"/>
              <a:t>портал </a:t>
            </a:r>
            <a:r>
              <a:rPr lang="ru-RU" dirty="0" err="1"/>
              <a:t>Python</a:t>
            </a:r>
            <a:r>
              <a:rPr lang="ru-RU" dirty="0"/>
              <a:t> [электронный ресурс]</a:t>
            </a:r>
          </a:p>
          <a:p>
            <a:pPr marL="0" indent="0">
              <a:buNone/>
            </a:pPr>
            <a:r>
              <a:rPr lang="ru-RU" dirty="0"/>
              <a:t>Режим доступа: </a:t>
            </a:r>
            <a:r>
              <a:rPr lang="ru-RU" u="sng" dirty="0">
                <a:hlinkClick r:id="rId3"/>
              </a:rPr>
              <a:t>https://www.python.org/</a:t>
            </a:r>
            <a:r>
              <a:rPr lang="ru-RU" dirty="0"/>
              <a:t>, свободный (дата обращения: 30.11.19) </a:t>
            </a:r>
          </a:p>
          <a:p>
            <a:pPr fontAlgn="base"/>
            <a:r>
              <a:rPr lang="ru-RU" dirty="0" smtClean="0"/>
              <a:t>Интернет </a:t>
            </a:r>
            <a:r>
              <a:rPr lang="ru-RU" dirty="0"/>
              <a:t>портал </a:t>
            </a:r>
            <a:r>
              <a:rPr lang="ru-RU" dirty="0" err="1"/>
              <a:t>Eclipse</a:t>
            </a:r>
            <a:r>
              <a:rPr lang="ru-RU" dirty="0"/>
              <a:t> [электронный ресурс]</a:t>
            </a:r>
          </a:p>
          <a:p>
            <a:pPr marL="0" indent="0">
              <a:buNone/>
            </a:pPr>
            <a:r>
              <a:rPr lang="ru-RU" dirty="0"/>
              <a:t>Режим доступа: </a:t>
            </a:r>
            <a:r>
              <a:rPr lang="ru-RU" u="sng" dirty="0">
                <a:hlinkClick r:id="rId4"/>
              </a:rPr>
              <a:t>https://www.eclipse.org/</a:t>
            </a:r>
            <a:r>
              <a:rPr lang="ru-RU" dirty="0"/>
              <a:t>, свободный (дата обращения: 30.11.19)</a:t>
            </a:r>
          </a:p>
          <a:p>
            <a:pPr fontAlgn="base"/>
            <a:r>
              <a:rPr lang="ru-RU" dirty="0" smtClean="0"/>
              <a:t>Интернет </a:t>
            </a:r>
            <a:r>
              <a:rPr lang="ru-RU" dirty="0"/>
              <a:t>портал </a:t>
            </a:r>
            <a:r>
              <a:rPr lang="ru-RU" dirty="0" err="1"/>
              <a:t>Qt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Python</a:t>
            </a:r>
            <a:r>
              <a:rPr lang="ru-RU" dirty="0"/>
              <a:t> [электронный ресурс]</a:t>
            </a:r>
          </a:p>
          <a:p>
            <a:pPr marL="0" indent="0">
              <a:buNone/>
            </a:pPr>
            <a:r>
              <a:rPr lang="ru-RU" dirty="0"/>
              <a:t>Режим доступа: </a:t>
            </a:r>
            <a:r>
              <a:rPr lang="ru-RU" u="sng" dirty="0">
                <a:hlinkClick r:id="rId5"/>
              </a:rPr>
              <a:t>https://doc.qt.io/qtforpython/</a:t>
            </a:r>
            <a:r>
              <a:rPr lang="ru-RU" dirty="0"/>
              <a:t>, свободный (дата обращения: 30.11.19) </a:t>
            </a:r>
          </a:p>
          <a:p>
            <a:pPr fontAlgn="base"/>
            <a:r>
              <a:rPr lang="ru-RU" dirty="0" smtClean="0"/>
              <a:t>Интернет </a:t>
            </a:r>
            <a:r>
              <a:rPr lang="ru-RU" dirty="0"/>
              <a:t>портал </a:t>
            </a:r>
            <a:r>
              <a:rPr lang="ru-RU" dirty="0" err="1"/>
              <a:t>OpengameArt.Org</a:t>
            </a:r>
            <a:r>
              <a:rPr lang="ru-RU" dirty="0"/>
              <a:t> [электронный ресурс]</a:t>
            </a:r>
          </a:p>
          <a:p>
            <a:pPr marL="0" indent="0">
              <a:buNone/>
            </a:pPr>
            <a:r>
              <a:rPr lang="ru-RU" dirty="0"/>
              <a:t>Режим доступа: </a:t>
            </a:r>
            <a:r>
              <a:rPr lang="ru-RU" u="sng" dirty="0">
                <a:hlinkClick r:id="rId6"/>
              </a:rPr>
              <a:t>https://opengameart.org</a:t>
            </a:r>
            <a:r>
              <a:rPr lang="ru-RU" dirty="0"/>
              <a:t>, свободный (дата обращения: 20.05.20</a:t>
            </a:r>
            <a:r>
              <a:rPr lang="ru-RU" dirty="0" smtClean="0"/>
              <a:t>)</a:t>
            </a:r>
            <a:endParaRPr lang="ru-RU" dirty="0"/>
          </a:p>
          <a:p>
            <a:pPr fontAlgn="base"/>
            <a:r>
              <a:rPr lang="ru-RU" dirty="0" smtClean="0"/>
              <a:t>ГОСТ </a:t>
            </a:r>
            <a:r>
              <a:rPr lang="ru-RU" dirty="0"/>
              <a:t>34.602–89. Информационная технология. Комплекс</a:t>
            </a:r>
          </a:p>
          <a:p>
            <a:pPr marL="0" indent="0">
              <a:buNone/>
            </a:pPr>
            <a:r>
              <a:rPr lang="ru-RU" dirty="0"/>
              <a:t>стандартов на автоматизированные системы. Техническое</a:t>
            </a:r>
          </a:p>
          <a:p>
            <a:pPr marL="0" indent="0">
              <a:buNone/>
            </a:pPr>
            <a:r>
              <a:rPr lang="ru-RU" dirty="0"/>
              <a:t>задание на создание автоматизированной системы [Текст].</a:t>
            </a:r>
          </a:p>
          <a:p>
            <a:pPr marL="0" indent="0">
              <a:buNone/>
            </a:pPr>
            <a:r>
              <a:rPr lang="ru-RU" dirty="0"/>
              <a:t>– </a:t>
            </a:r>
            <a:r>
              <a:rPr lang="ru-RU" dirty="0" err="1"/>
              <a:t>Введ</a:t>
            </a:r>
            <a:r>
              <a:rPr lang="ru-RU" dirty="0"/>
              <a:t>. 1990–01–01. – Москва : ИПК Издательство</a:t>
            </a:r>
          </a:p>
          <a:p>
            <a:pPr marL="0" indent="0">
              <a:buNone/>
            </a:pPr>
            <a:r>
              <a:rPr lang="ru-RU" dirty="0"/>
              <a:t>стандартов; М. : </a:t>
            </a:r>
            <a:r>
              <a:rPr lang="ru-RU" dirty="0" err="1"/>
              <a:t>Изд</a:t>
            </a:r>
            <a:r>
              <a:rPr lang="ru-RU" dirty="0"/>
              <a:t>–во стандартов, 2004</a:t>
            </a:r>
            <a:r>
              <a:rPr lang="ru-RU" dirty="0" smtClean="0"/>
              <a:t>.</a:t>
            </a:r>
          </a:p>
          <a:p>
            <a:r>
              <a:rPr lang="ru-RU" dirty="0" smtClean="0"/>
              <a:t>ГОСТ </a:t>
            </a:r>
            <a:r>
              <a:rPr lang="ru-RU" dirty="0"/>
              <a:t>24.701–86. Надежность автоматизированных</a:t>
            </a:r>
          </a:p>
          <a:p>
            <a:pPr marL="0" indent="0">
              <a:buNone/>
            </a:pPr>
            <a:r>
              <a:rPr lang="ru-RU" dirty="0"/>
              <a:t>систем управления. Основные положения [Текст]. –</a:t>
            </a:r>
          </a:p>
          <a:p>
            <a:r>
              <a:rPr lang="ru-RU" dirty="0"/>
              <a:t>Взамен ГОСТ 24.701–83; </a:t>
            </a:r>
            <a:r>
              <a:rPr lang="ru-RU" dirty="0" err="1"/>
              <a:t>введ</a:t>
            </a:r>
            <a:r>
              <a:rPr lang="ru-RU" dirty="0"/>
              <a:t>. 1986–03–31. – Москва :</a:t>
            </a:r>
          </a:p>
          <a:p>
            <a:pPr marL="0" indent="0">
              <a:buNone/>
            </a:pPr>
            <a:r>
              <a:rPr lang="ru-RU" dirty="0"/>
              <a:t>Министерство приборостроения, средств автоматизации и</a:t>
            </a:r>
          </a:p>
          <a:p>
            <a:r>
              <a:rPr lang="ru-RU" dirty="0"/>
              <a:t>систем управления; М. : Гос. комитет СССР по стандартам,</a:t>
            </a:r>
          </a:p>
          <a:p>
            <a:pPr marL="0" indent="0">
              <a:buNone/>
            </a:pPr>
            <a:r>
              <a:rPr lang="ru-RU" dirty="0"/>
              <a:t>1987–07–01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43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Цель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35219" cy="4351338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Разработать цифровое приложение, показать и описать процесс разработки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 rot="19923001">
            <a:off x="5227006" y="1441692"/>
            <a:ext cx="7184144" cy="4414270"/>
          </a:xfrm>
          <a:custGeom>
            <a:avLst/>
            <a:gdLst>
              <a:gd name="connsiteX0" fmla="*/ 4331622 w 5738932"/>
              <a:gd name="connsiteY0" fmla="*/ 201423 h 3518629"/>
              <a:gd name="connsiteX1" fmla="*/ 2823333 w 5738932"/>
              <a:gd name="connsiteY1" fmla="*/ 60021 h 3518629"/>
              <a:gd name="connsiteX2" fmla="*/ 1805238 w 5738932"/>
              <a:gd name="connsiteY2" fmla="*/ 1294932 h 3518629"/>
              <a:gd name="connsiteX3" fmla="*/ 221535 w 5738932"/>
              <a:gd name="connsiteY3" fmla="*/ 1624870 h 3518629"/>
              <a:gd name="connsiteX4" fmla="*/ 221535 w 5738932"/>
              <a:gd name="connsiteY4" fmla="*/ 3312268 h 3518629"/>
              <a:gd name="connsiteX5" fmla="*/ 2172884 w 5738932"/>
              <a:gd name="connsiteY5" fmla="*/ 3425390 h 3518629"/>
              <a:gd name="connsiteX6" fmla="*/ 2540529 w 5738932"/>
              <a:gd name="connsiteY6" fmla="*/ 2718379 h 3518629"/>
              <a:gd name="connsiteX7" fmla="*/ 4152513 w 5738932"/>
              <a:gd name="connsiteY7" fmla="*/ 2407295 h 3518629"/>
              <a:gd name="connsiteX8" fmla="*/ 4557865 w 5738932"/>
              <a:gd name="connsiteY8" fmla="*/ 1502322 h 3518629"/>
              <a:gd name="connsiteX9" fmla="*/ 5641948 w 5738932"/>
              <a:gd name="connsiteY9" fmla="*/ 1021555 h 3518629"/>
              <a:gd name="connsiteX10" fmla="*/ 5538253 w 5738932"/>
              <a:gd name="connsiteY10" fmla="*/ 276837 h 3518629"/>
              <a:gd name="connsiteX11" fmla="*/ 4331622 w 5738932"/>
              <a:gd name="connsiteY11" fmla="*/ 201423 h 351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8932" h="3518629">
                <a:moveTo>
                  <a:pt x="4331622" y="201423"/>
                </a:moveTo>
                <a:cubicBezTo>
                  <a:pt x="3879135" y="165287"/>
                  <a:pt x="3244397" y="-122230"/>
                  <a:pt x="2823333" y="60021"/>
                </a:cubicBezTo>
                <a:cubicBezTo>
                  <a:pt x="2402269" y="242272"/>
                  <a:pt x="2238871" y="1034124"/>
                  <a:pt x="1805238" y="1294932"/>
                </a:cubicBezTo>
                <a:cubicBezTo>
                  <a:pt x="1371605" y="1555740"/>
                  <a:pt x="485485" y="1288647"/>
                  <a:pt x="221535" y="1624870"/>
                </a:cubicBezTo>
                <a:cubicBezTo>
                  <a:pt x="-42416" y="1961093"/>
                  <a:pt x="-103690" y="3012181"/>
                  <a:pt x="221535" y="3312268"/>
                </a:cubicBezTo>
                <a:cubicBezTo>
                  <a:pt x="546760" y="3612355"/>
                  <a:pt x="1786385" y="3524372"/>
                  <a:pt x="2172884" y="3425390"/>
                </a:cubicBezTo>
                <a:cubicBezTo>
                  <a:pt x="2559383" y="3326409"/>
                  <a:pt x="2210591" y="2888061"/>
                  <a:pt x="2540529" y="2718379"/>
                </a:cubicBezTo>
                <a:cubicBezTo>
                  <a:pt x="2870467" y="2548697"/>
                  <a:pt x="3816290" y="2609971"/>
                  <a:pt x="4152513" y="2407295"/>
                </a:cubicBezTo>
                <a:cubicBezTo>
                  <a:pt x="4488736" y="2204619"/>
                  <a:pt x="4309626" y="1733279"/>
                  <a:pt x="4557865" y="1502322"/>
                </a:cubicBezTo>
                <a:cubicBezTo>
                  <a:pt x="4806104" y="1271365"/>
                  <a:pt x="5478550" y="1225802"/>
                  <a:pt x="5641948" y="1021555"/>
                </a:cubicBezTo>
                <a:cubicBezTo>
                  <a:pt x="5805346" y="817308"/>
                  <a:pt x="5756641" y="419810"/>
                  <a:pt x="5538253" y="276837"/>
                </a:cubicBezTo>
                <a:cubicBezTo>
                  <a:pt x="5319865" y="133864"/>
                  <a:pt x="4784109" y="237559"/>
                  <a:pt x="4331622" y="20142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85" y="1355719"/>
            <a:ext cx="3101615" cy="42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5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95332"/>
          </a:xfrm>
        </p:spPr>
        <p:txBody>
          <a:bodyPr numCol="2">
            <a:normAutofit fontScale="70000" lnSpcReduction="20000"/>
          </a:bodyPr>
          <a:lstStyle/>
          <a:p>
            <a:r>
              <a:rPr lang="en-US" b="1" dirty="0"/>
              <a:t>Dead riot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Development:</a:t>
            </a:r>
          </a:p>
          <a:p>
            <a:r>
              <a:rPr lang="en-US" dirty="0" err="1"/>
              <a:t>Grenka</a:t>
            </a:r>
            <a:endParaRPr lang="en-US" dirty="0"/>
          </a:p>
          <a:p>
            <a:r>
              <a:rPr lang="en-US" dirty="0" err="1" smtClean="0"/>
              <a:t>OpenGameArt.Org</a:t>
            </a:r>
            <a:endParaRPr lang="en-US" dirty="0"/>
          </a:p>
          <a:p>
            <a:r>
              <a:rPr lang="en-US" dirty="0"/>
              <a:t>Music:</a:t>
            </a:r>
          </a:p>
          <a:p>
            <a:r>
              <a:rPr lang="en-US" dirty="0" err="1"/>
              <a:t>Beansjam</a:t>
            </a:r>
            <a:r>
              <a:rPr lang="en-US" dirty="0"/>
              <a:t> Sad Budi Blues</a:t>
            </a:r>
          </a:p>
          <a:p>
            <a:r>
              <a:rPr lang="en-US" dirty="0"/>
              <a:t>Author: </a:t>
            </a:r>
          </a:p>
          <a:p>
            <a:r>
              <a:rPr lang="en-US" dirty="0" err="1">
                <a:hlinkClick r:id="rId2"/>
              </a:rPr>
              <a:t>pauliuw</a:t>
            </a:r>
            <a:endParaRPr lang="en-US" dirty="0"/>
          </a:p>
          <a:p>
            <a:r>
              <a:rPr lang="en-US" u="sng" dirty="0">
                <a:hlinkClick r:id="rId3"/>
              </a:rPr>
              <a:t>https://opengameart.org/content/beansjam-sad-budi-blues</a:t>
            </a:r>
            <a:endParaRPr lang="en-US" dirty="0"/>
          </a:p>
          <a:p>
            <a:r>
              <a:rPr lang="en-US" dirty="0" smtClean="0"/>
              <a:t>Intro </a:t>
            </a:r>
            <a:r>
              <a:rPr lang="en-US" dirty="0"/>
              <a:t>music</a:t>
            </a:r>
          </a:p>
          <a:p>
            <a:r>
              <a:rPr lang="en-US" dirty="0"/>
              <a:t>Author: </a:t>
            </a:r>
          </a:p>
          <a:p>
            <a:r>
              <a:rPr lang="en-US" dirty="0" err="1">
                <a:hlinkClick r:id="rId4"/>
              </a:rPr>
              <a:t>RonyDkid</a:t>
            </a:r>
            <a:endParaRPr lang="en-US" dirty="0"/>
          </a:p>
          <a:p>
            <a:r>
              <a:rPr lang="en-US" u="sng" dirty="0">
                <a:hlinkClick r:id="rId5"/>
              </a:rPr>
              <a:t>https://opengameart.org/content/intro-music-0</a:t>
            </a:r>
            <a:endParaRPr lang="en-US" dirty="0"/>
          </a:p>
          <a:p>
            <a:r>
              <a:rPr lang="en-US" dirty="0" smtClean="0"/>
              <a:t>Instrumental </a:t>
            </a:r>
            <a:r>
              <a:rPr lang="en-US" dirty="0"/>
              <a:t>music</a:t>
            </a:r>
          </a:p>
          <a:p>
            <a:r>
              <a:rPr lang="en-US" dirty="0"/>
              <a:t>Author: </a:t>
            </a:r>
          </a:p>
          <a:p>
            <a:r>
              <a:rPr lang="en-US" dirty="0" err="1">
                <a:hlinkClick r:id="rId2"/>
              </a:rPr>
              <a:t>pauliuw</a:t>
            </a:r>
            <a:endParaRPr lang="en-US" dirty="0"/>
          </a:p>
          <a:p>
            <a:r>
              <a:rPr lang="en-US" u="sng" dirty="0">
                <a:hlinkClick r:id="rId6"/>
              </a:rPr>
              <a:t>https://opengameart.org/content/instrumental-music3</a:t>
            </a:r>
            <a:endParaRPr lang="en-US" dirty="0"/>
          </a:p>
          <a:p>
            <a:r>
              <a:rPr lang="en-US" dirty="0" smtClean="0"/>
              <a:t>Epic </a:t>
            </a:r>
            <a:r>
              <a:rPr lang="en-US" dirty="0"/>
              <a:t>Race</a:t>
            </a:r>
            <a:endParaRPr lang="en-US" b="1" dirty="0"/>
          </a:p>
          <a:p>
            <a:r>
              <a:rPr lang="en-US" dirty="0"/>
              <a:t>Author: </a:t>
            </a:r>
          </a:p>
          <a:p>
            <a:r>
              <a:rPr lang="en-US" dirty="0" err="1">
                <a:hlinkClick r:id="rId7"/>
              </a:rPr>
              <a:t>matthewpl</a:t>
            </a:r>
            <a:endParaRPr lang="en-US" dirty="0"/>
          </a:p>
          <a:p>
            <a:r>
              <a:rPr lang="en-US" u="sng" dirty="0">
                <a:hlinkClick r:id="rId8"/>
              </a:rPr>
              <a:t>https://opengameart.org/content/epic-race</a:t>
            </a:r>
            <a:endParaRPr lang="en-US" dirty="0"/>
          </a:p>
          <a:p>
            <a:r>
              <a:rPr lang="en-US" dirty="0" smtClean="0"/>
              <a:t>Sprites</a:t>
            </a:r>
            <a:r>
              <a:rPr lang="en-US" dirty="0"/>
              <a:t>:</a:t>
            </a:r>
          </a:p>
          <a:p>
            <a:r>
              <a:rPr lang="en-US" dirty="0"/>
              <a:t>Wooden Stairs</a:t>
            </a:r>
          </a:p>
          <a:p>
            <a:r>
              <a:rPr lang="en-US" dirty="0"/>
              <a:t>Author: </a:t>
            </a:r>
          </a:p>
          <a:p>
            <a:r>
              <a:rPr lang="en-US" dirty="0" err="1">
                <a:hlinkClick r:id="rId9"/>
              </a:rPr>
              <a:t>AntumDeluge</a:t>
            </a:r>
            <a:endParaRPr lang="en-US" dirty="0"/>
          </a:p>
          <a:p>
            <a:r>
              <a:rPr lang="en-US" u="sng" dirty="0">
                <a:hlinkClick r:id="rId10"/>
              </a:rPr>
              <a:t>https://opengameart.org/content/wooden-stairs-ns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Stone wall with cracks</a:t>
            </a:r>
            <a:endParaRPr lang="en-US" b="1" dirty="0"/>
          </a:p>
          <a:p>
            <a:r>
              <a:rPr lang="en-US" dirty="0" err="1">
                <a:hlinkClick r:id="rId11"/>
              </a:rPr>
              <a:t>gamjutsu</a:t>
            </a:r>
            <a:endParaRPr lang="en-US" dirty="0"/>
          </a:p>
          <a:p>
            <a:r>
              <a:rPr lang="en-US" u="sng" dirty="0">
                <a:hlinkClick r:id="rId12"/>
              </a:rPr>
              <a:t>https://opengameart.org/content/stone-wall-with-cracks-stonewall02png</a:t>
            </a:r>
            <a:endParaRPr lang="en-US" dirty="0"/>
          </a:p>
          <a:p>
            <a:r>
              <a:rPr lang="en-US" dirty="0" err="1"/>
              <a:t>irmirx</a:t>
            </a:r>
            <a:endParaRPr lang="en-US" dirty="0"/>
          </a:p>
          <a:p>
            <a:r>
              <a:rPr lang="en-US" u="sng" dirty="0">
                <a:hlinkClick r:id="rId13"/>
              </a:rPr>
              <a:t>https://</a:t>
            </a:r>
            <a:r>
              <a:rPr lang="en-US" u="sng" dirty="0" smtClean="0">
                <a:hlinkClick r:id="rId13"/>
              </a:rPr>
              <a:t>opengameart.org/users/irmirx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7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42" y="1216057"/>
            <a:ext cx="8147209" cy="56419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Технологии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189147" cy="747893"/>
          </a:xfrm>
        </p:spPr>
        <p:txBody>
          <a:bodyPr numCol="2">
            <a:normAutofit/>
          </a:bodyPr>
          <a:lstStyle/>
          <a:p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</a:p>
          <a:p>
            <a:r>
              <a:rPr lang="en-US" sz="3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Pygame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5" y="2573518"/>
            <a:ext cx="3681167" cy="36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1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ООП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90" y="3366463"/>
            <a:ext cx="2933700" cy="2895600"/>
          </a:xfrm>
        </p:spPr>
      </p:pic>
      <p:pic>
        <p:nvPicPr>
          <p:cNvPr id="2050" name="Picture 2" descr="C:\Users\User04\AppData\Local\Temp\Rar$DIa0.643\idle_l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90" y="3778251"/>
            <a:ext cx="1905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04\AppData\Local\Temp\Rar$DIa0.643\idle_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" y="3550585"/>
            <a:ext cx="1905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 3"/>
          <p:cNvSpPr/>
          <p:nvPr/>
        </p:nvSpPr>
        <p:spPr>
          <a:xfrm>
            <a:off x="3297340" y="1122739"/>
            <a:ext cx="2199077" cy="1760097"/>
          </a:xfrm>
          <a:custGeom>
            <a:avLst/>
            <a:gdLst>
              <a:gd name="connsiteX0" fmla="*/ 1281833 w 2199077"/>
              <a:gd name="connsiteY0" fmla="*/ 482621 h 1760097"/>
              <a:gd name="connsiteX1" fmla="*/ 222290 w 2199077"/>
              <a:gd name="connsiteY1" fmla="*/ 381021 h 1760097"/>
              <a:gd name="connsiteX2" fmla="*/ 454519 w 2199077"/>
              <a:gd name="connsiteY2" fmla="*/ 976107 h 1760097"/>
              <a:gd name="connsiteX3" fmla="*/ 4576 w 2199077"/>
              <a:gd name="connsiteY3" fmla="*/ 1193821 h 1760097"/>
              <a:gd name="connsiteX4" fmla="*/ 788347 w 2199077"/>
              <a:gd name="connsiteY4" fmla="*/ 1759878 h 1760097"/>
              <a:gd name="connsiteX5" fmla="*/ 1644690 w 2199077"/>
              <a:gd name="connsiteY5" fmla="*/ 1266392 h 1760097"/>
              <a:gd name="connsiteX6" fmla="*/ 1993033 w 2199077"/>
              <a:gd name="connsiteY6" fmla="*/ 1672792 h 1760097"/>
              <a:gd name="connsiteX7" fmla="*/ 2196233 w 2199077"/>
              <a:gd name="connsiteY7" fmla="*/ 1005135 h 1760097"/>
              <a:gd name="connsiteX8" fmla="*/ 1847890 w 2199077"/>
              <a:gd name="connsiteY8" fmla="*/ 787421 h 1760097"/>
              <a:gd name="connsiteX9" fmla="*/ 1905947 w 2199077"/>
              <a:gd name="connsiteY9" fmla="*/ 540678 h 1760097"/>
              <a:gd name="connsiteX10" fmla="*/ 1891433 w 2199077"/>
              <a:gd name="connsiteY10" fmla="*/ 206849 h 1760097"/>
              <a:gd name="connsiteX11" fmla="*/ 1673719 w 2199077"/>
              <a:gd name="connsiteY11" fmla="*/ 18164 h 1760097"/>
              <a:gd name="connsiteX12" fmla="*/ 1209262 w 2199077"/>
              <a:gd name="connsiteY12" fmla="*/ 61707 h 1760097"/>
              <a:gd name="connsiteX13" fmla="*/ 1223776 w 2199077"/>
              <a:gd name="connsiteY13" fmla="*/ 497135 h 1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9077" h="1760097">
                <a:moveTo>
                  <a:pt x="1281833" y="482621"/>
                </a:moveTo>
                <a:cubicBezTo>
                  <a:pt x="821004" y="390697"/>
                  <a:pt x="360176" y="298773"/>
                  <a:pt x="222290" y="381021"/>
                </a:cubicBezTo>
                <a:cubicBezTo>
                  <a:pt x="84404" y="463269"/>
                  <a:pt x="490805" y="840640"/>
                  <a:pt x="454519" y="976107"/>
                </a:cubicBezTo>
                <a:cubicBezTo>
                  <a:pt x="418233" y="1111574"/>
                  <a:pt x="-51062" y="1063193"/>
                  <a:pt x="4576" y="1193821"/>
                </a:cubicBezTo>
                <a:cubicBezTo>
                  <a:pt x="60214" y="1324449"/>
                  <a:pt x="514995" y="1747783"/>
                  <a:pt x="788347" y="1759878"/>
                </a:cubicBezTo>
                <a:cubicBezTo>
                  <a:pt x="1061699" y="1771973"/>
                  <a:pt x="1443909" y="1280906"/>
                  <a:pt x="1644690" y="1266392"/>
                </a:cubicBezTo>
                <a:cubicBezTo>
                  <a:pt x="1845471" y="1251878"/>
                  <a:pt x="1901109" y="1716335"/>
                  <a:pt x="1993033" y="1672792"/>
                </a:cubicBezTo>
                <a:cubicBezTo>
                  <a:pt x="2084957" y="1629249"/>
                  <a:pt x="2220423" y="1152697"/>
                  <a:pt x="2196233" y="1005135"/>
                </a:cubicBezTo>
                <a:cubicBezTo>
                  <a:pt x="2172043" y="857573"/>
                  <a:pt x="1896271" y="864831"/>
                  <a:pt x="1847890" y="787421"/>
                </a:cubicBezTo>
                <a:cubicBezTo>
                  <a:pt x="1799509" y="710011"/>
                  <a:pt x="1898690" y="637440"/>
                  <a:pt x="1905947" y="540678"/>
                </a:cubicBezTo>
                <a:cubicBezTo>
                  <a:pt x="1913204" y="443916"/>
                  <a:pt x="1930138" y="293935"/>
                  <a:pt x="1891433" y="206849"/>
                </a:cubicBezTo>
                <a:cubicBezTo>
                  <a:pt x="1852728" y="119763"/>
                  <a:pt x="1787414" y="42354"/>
                  <a:pt x="1673719" y="18164"/>
                </a:cubicBezTo>
                <a:cubicBezTo>
                  <a:pt x="1560024" y="-6026"/>
                  <a:pt x="1284252" y="-18121"/>
                  <a:pt x="1209262" y="61707"/>
                </a:cubicBezTo>
                <a:cubicBezTo>
                  <a:pt x="1134272" y="141535"/>
                  <a:pt x="1214100" y="434240"/>
                  <a:pt x="1223776" y="497135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62046" y="2926471"/>
            <a:ext cx="1248228" cy="12482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936955" y="1744463"/>
            <a:ext cx="2365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Класс картинки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108" y="3378679"/>
            <a:ext cx="5203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Класс взаимодействующего объекта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4064" y="5592741"/>
            <a:ext cx="2179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Класс монстра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3" name="Picture 5" descr="C:\Users\User04\AppData\Local\Temp\Rar$DIa0.289\idle_l.png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931" y="2177100"/>
            <a:ext cx="2933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7332" y="3605555"/>
            <a:ext cx="2013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Класс босса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Скругленная соединительная линия 8"/>
          <p:cNvCxnSpPr/>
          <p:nvPr/>
        </p:nvCxnSpPr>
        <p:spPr>
          <a:xfrm>
            <a:off x="4915845" y="2810265"/>
            <a:ext cx="1190172" cy="469596"/>
          </a:xfrm>
          <a:prstGeom prst="curvedConnector3">
            <a:avLst>
              <a:gd name="adj1" fmla="val 36585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/>
          <p:cNvCxnSpPr/>
          <p:nvPr/>
        </p:nvCxnSpPr>
        <p:spPr>
          <a:xfrm>
            <a:off x="7566592" y="4369167"/>
            <a:ext cx="1386983" cy="648267"/>
          </a:xfrm>
          <a:prstGeom prst="curvedConnector3">
            <a:avLst>
              <a:gd name="adj1" fmla="val 54186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кругленная соединительная линия 24"/>
          <p:cNvCxnSpPr/>
          <p:nvPr/>
        </p:nvCxnSpPr>
        <p:spPr>
          <a:xfrm>
            <a:off x="7627332" y="1714076"/>
            <a:ext cx="1570012" cy="1318375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кругленная соединительная линия 36"/>
          <p:cNvCxnSpPr/>
          <p:nvPr/>
        </p:nvCxnSpPr>
        <p:spPr>
          <a:xfrm rot="16200000" flipH="1">
            <a:off x="5581457" y="3500591"/>
            <a:ext cx="1721841" cy="99987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кругленная соединительная линия 37"/>
          <p:cNvCxnSpPr/>
          <p:nvPr/>
        </p:nvCxnSpPr>
        <p:spPr>
          <a:xfrm rot="10800000" flipV="1">
            <a:off x="2628901" y="2640979"/>
            <a:ext cx="2950886" cy="1533721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кругленная соединительная линия 38"/>
          <p:cNvCxnSpPr/>
          <p:nvPr/>
        </p:nvCxnSpPr>
        <p:spPr>
          <a:xfrm rot="5400000">
            <a:off x="4879458" y="2878338"/>
            <a:ext cx="1332750" cy="1259975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51"/>
          <p:cNvCxnSpPr/>
          <p:nvPr/>
        </p:nvCxnSpPr>
        <p:spPr>
          <a:xfrm rot="16200000" flipH="1">
            <a:off x="6493778" y="2744424"/>
            <a:ext cx="1295832" cy="1028204"/>
          </a:xfrm>
          <a:prstGeom prst="curvedConnector3">
            <a:avLst>
              <a:gd name="adj1" fmla="val 50000"/>
            </a:avLst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5" name="Picture 6" descr="C:\Users\User04\AppData\Local\Temp\Rar$DIa0.213\idle_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38" y="4002413"/>
            <a:ext cx="2133898" cy="346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7" descr="C:\Users\User04\AppData\Local\Temp\Rar$DIa0.831\idle_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71" y="4420577"/>
            <a:ext cx="1790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486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2107 L -0.24896 -0.587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304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35838E-7 L -0.27149 -0.541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-270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36823 -0.3344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-16736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35872 -0.30973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10" grpId="0"/>
      <p:bldP spid="10" grpId="1"/>
      <p:bldP spid="11" grpId="0"/>
      <p:bldP spid="11" grpId="1"/>
      <p:bldP spid="11" grpId="2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5257"/>
            <a:ext cx="3379162" cy="201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3" y="2375624"/>
            <a:ext cx="3104347" cy="17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pic>
        <p:nvPicPr>
          <p:cNvPr id="1026" name="Picture 2" descr="Toy Car Clipart Black And White | Clipart library - Free Clipar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73" y="1037565"/>
            <a:ext cx="3324950" cy="12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15685" y="68580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3" y="4582581"/>
            <a:ext cx="2960534" cy="175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71" y="2615590"/>
            <a:ext cx="1752105" cy="126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546" y="4358622"/>
            <a:ext cx="2835453" cy="174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30" y="4289049"/>
            <a:ext cx="2393472" cy="179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Стрелка вниз 9"/>
          <p:cNvSpPr/>
          <p:nvPr/>
        </p:nvSpPr>
        <p:spPr>
          <a:xfrm rot="1936424">
            <a:off x="5728345" y="2060954"/>
            <a:ext cx="575320" cy="84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низ 21"/>
          <p:cNvSpPr/>
          <p:nvPr/>
        </p:nvSpPr>
        <p:spPr>
          <a:xfrm rot="3230273">
            <a:off x="3377252" y="3188055"/>
            <a:ext cx="575320" cy="84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22"/>
          <p:cNvSpPr/>
          <p:nvPr/>
        </p:nvSpPr>
        <p:spPr>
          <a:xfrm>
            <a:off x="4927019" y="3800475"/>
            <a:ext cx="575320" cy="1013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 rot="19440737">
            <a:off x="8587995" y="1839047"/>
            <a:ext cx="575320" cy="84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низ 24"/>
          <p:cNvSpPr/>
          <p:nvPr/>
        </p:nvSpPr>
        <p:spPr>
          <a:xfrm rot="19440737">
            <a:off x="9665016" y="3922922"/>
            <a:ext cx="575320" cy="84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 rot="2457891">
            <a:off x="8080199" y="3936347"/>
            <a:ext cx="575320" cy="84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418889" y="358708"/>
            <a:ext cx="387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Класс - машина</a:t>
            </a:r>
            <a:endParaRPr lang="ru-RU" sz="4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45143" y="1972593"/>
            <a:ext cx="52345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Классы – марки машин</a:t>
            </a:r>
            <a:endParaRPr lang="ru-RU" sz="4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633957" y="6150114"/>
            <a:ext cx="5649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Объекты – сами машины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69757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Шпаргалка по принципам ОО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599862" cy="68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Принципы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Принцип разделения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интерфейсов</a:t>
            </a:r>
            <a:endParaRPr lang="en-US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Принцип открытости/закрытости</a:t>
            </a:r>
          </a:p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Принцип единственной обязанности</a:t>
            </a:r>
          </a:p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Не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повторяйся</a:t>
            </a:r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(DRY)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133850" y="7867650"/>
            <a:ext cx="613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Взято отсюда (картинка тоже)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://tproger.ru/translations/oop-principles-cheatsheet/amp/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722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Концепция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00" y="4302182"/>
            <a:ext cx="1282239" cy="128223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9" y="5575761"/>
            <a:ext cx="1282239" cy="128223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38" y="5575761"/>
            <a:ext cx="1282239" cy="1282239"/>
          </a:xfrm>
          <a:prstGeom prst="rect">
            <a:avLst/>
          </a:prstGeom>
        </p:spPr>
      </p:pic>
      <p:pic>
        <p:nvPicPr>
          <p:cNvPr id="1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38" y="4301142"/>
            <a:ext cx="1282239" cy="128223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77" y="5571891"/>
            <a:ext cx="1282239" cy="1282239"/>
          </a:xfrm>
          <a:prstGeom prst="rect">
            <a:avLst/>
          </a:prstGeom>
        </p:spPr>
      </p:pic>
      <p:sp>
        <p:nvSpPr>
          <p:cNvPr id="23" name="AutoShape 2" descr="data:image/png;base64,iVBORw0KGgoAAAANSUhEUgAAAIAAAACACAYAAADDPmHLAAAJy0lEQVR4Xu2d65bbOAyDZ97/oadxHO84kkl/oORs02DP2T+trAsIgqCcJt9fX18/t/+n/vfz8zvl9/c3mps8Q8a0i0XP7P+cbDA7B9kXGUP3TvZLxyzRMQEAWiYAAGkbchXbZ85rBVij9aQAKih7Tuwz5NWBqpQZwmc6L5lrtBRF+JK1oziZACfomQACvawAOVhvpwCE/ZVDqVIW7aNSZvYhIuUu2ys5B9l7Js8E35E4pSVgZOIMXAJcBsqI0TQBbqavactDE2gCPIPVkpoQ2QqwtBmDF0GRmtB5iY2ZuYZaWrL9/RMlgAaKHJaUBhLw7MZtdA0TYLlanHgVPDM7I3LMXMMEOCHATIBmBbSyJ5XkqsK1Zxtps7O9Xm4C2xJQAVuVdTWjK3syAZJMz8CpgG0CxB0J8VglBVBBpxKlSmGl3RpZg5YVel4Vx+iuguBA1sL3AGSyyDFTBSCHUscsezIB4uiZAAfYqDJ6v0Ld3W+ofoAml0pkMm9KADIBGTOqAATcT16DxICOefknggirTYA1fFcpy1PpXtahbKHjPjk7ZxH8ZQS4bXg6AShRIhNJnDBdYySLRp6l+8vGvSI03yZAHAITYAaN4Rzk1Slx6+1yI0EceRYeOx321yiA2ovTjavzRmi1610xb0Y+QhT1err1AKRcVkonKgEqoCZAT1UT4CB9VWJZAVYESCkkqnSfi5hANVBWgDdSgP09AGGN2ufOMEPbHGR/mQkkdZRKNSH5zEwl6lcx0vLnAUyANRQmQFOLKtmpqkNlDZrRRyqTKcY/SQAiM9EYIj+tgSHBIUEnwcjWVqVaJS5dm7azZL9RS9juHb0MIgCbADkt1BdclDSEjFn8TIBCW0VA7zINfH7g7RRAbQ8zh67ORUrDTLOWBV0tZRUCqR0MLRNDCqAGzQQYDf36PCm3JsAD6xH/QsP11goQ3QSOsIyAnoFLlIW2aDQTjvaTlRk16MQEvoJw3WcCTYAYdhPgABtivqwAK3BX3Zqq6pOp5dPLIFV6iWRRCVbBSnvboOWK9lspdyQR9uuRoNFOY6ScdK3mvgSYAM8hoCWAkNwEOJELK0AOkIpPNFunAEupOnPA5BKClIO2Ls6al5YDskfqX65Qy0pnpO6j6wJMgFj2KwEhJKuMIXWfkNcEEErRRxAgugcgjrlibMgzxGFT2VfnIplGS9nI2rSNVNUEXwSZAPm/zbuCyG1wiPEzAQ4QoFm8PUqAzoITmdm3U4BZ/SyVZ5W9JFCjdZuSp2K4jginYrCMJ3ukWIU3gbSP3MbRdoSQjKxN1yPZScZQBSCtLSFPhcgqMe5kim4CSRAIcO08JgD7RLEJcIAAlbVZBpZeBZP19mP+KgW4bey/m0CyMSK9NMtJQMlc1HOMmLLuCjX4DmS1O6AegLywUol4LwEmwDNshJStESPZTRKHyj5Zj3gRE2CgzKgZ+RYEIMwikkzmabOIyHM0b7YnmtHb3Or5Wg6R9SgZyDh1TGfK9yWABE4FaGZ9NgF6yTIBFiOT/CgFyUhaL4lhI+uRoGUKGe2XGNBOAfb3AKqLVLsGAuAyhpQDqizRmgSsq9pAqmQqDsMXQSYAu2ZtSariZgKcSIHK/E7WwO8UWQFW1MKviCFmT613WdxJ0IlJzcigBp2WLKIApFxeReQMNxOgMZGVQJkACYhESajxswL0VCOqhhWABmubUF08M0+0NTrKtsqr2v08FfdMysPIbSEtl+o5ujKzbwNNAPbPuUjw7wZr4IWRCUBRPgBareNWgAfYhLFXgUWMVDSGBpwonNqNtHsiZZF0T5mCqDhk5RV9IohseKSGZ8muBm3mXGRtE+BAPWhGEpUnQaDrqXOR8W9PgNsBDj8RpB5+NAhEemeuQcgXOWz12bb7qailWp6j1q+dR/6qWLX+dG0HcMbksBWppwQ6mltNiEwZTIADhK0Aua6QpKiMCb8mjrhZIoU06ypZsa1fuQgiYJHzjSpRRVlIbEhC3TuNvQeI6sZILTQBeorQ4KjllrToXUk2AZ4hoYQl6kBUxgowoY10CVhBLCnA/l0AkXpyKUSyg3YHlblGsphkbbb3EXlv9636InX8nTQmwHM4TYADSY7MYYVxUUZXaqFqkoiafDQB1CBU5I60MIRwJJjLGFIOyLmzedTaq2LQnpWciSYaehlEMo2AmAWEZB5dIyIQBeVonAlwgIoVoOa+304ByIZfQYZKaSB7VxUja7lUlclwI1JPfFg2BpUAAqIJkLuSSokzARJMKeEIea0AB0BXGKuap/34ESmj5lDNqIwYZL8j57vK+XeXTbMugkinkIkkAVRttyogEuKPegBVlWg7S/yHCXBygWACFMsBYd9MJtO6TZTlhBOnf01KEHmHQubJVK2ikOG7gKh+UeC3cZU3dZRM27jKJc1pVIUBJHAmwANQYsRMAM6+UWKhr4kjdZFKLR13pCDksC10FVkk8FeMHFEssraaIKn5vv3l6RdFmgA9hCbAwpyf358boplNx1kBdC0gXqRTyOgeYJYJTOUH/KR6ZDrpYYnnoHNFZ5m1Rtejg98/HFXny7sAE2BFgJDMBHiwRWV1RrJZ2fmKNf4XAhATSMoBlccRVz7qOaJyEp2PkCfLbvr8kd/RHUDt+xVRG2gC5OEgikUCSsoEVSK6JxOgQVTtUqwAJ9SmdY2w3yUgB5t8RgK/DSSSRcZk7wJI0EkbSEkW7bfiS0bqOwnUsleyBpH6DGfUBpJAE3DbQ5kA/JvOKb7bOEoyE6Dp0SlwJDtJd5ElAVljWAH2beBIppMWqzVMpKYTU6YqSUVeSTBa/Ehwsg7rCny6cmkCxLQn5MuSxgQ4QIcYLsL8kbsJK8AvevI9ADEjFbmcVX6oDKvdRaVWqwqSdUwq7iTR7iV5XwJGAqce9qqAmwArAibAgwnEIJKS83EKMAs4apJIEIgMtvWdKBM5a7v2rP3StpMoZqTgGQZDXxQ5AgKVKVKW6G0jAYgAXSFZZFpNgAcyI2QyAVYQCcHTewCVjSRoo842cuuV0kJLyNG47H0D2SM1ZUSBSJyIcqZdAKmLJkAfLjULCc7UfxAidl3SohzbHxJmRYtQhhNmqjdo3aHAhymjmhxloBXgABmiAFlwKNjbOEoydV4iuxWSqR0ISY7KPjKyv7wLIJJ3lYxWACa+Qd1vFJDK/gjJTIAHAhWAP5YAqixSJqoKcJXsE5+RXqCAH75QfUaGeaXcnpXOtAswAeL79DtwJsAzRawAKx7ED6jJ1c5LsZYVoLKxo2cqtXZE6meud5VBI50JKY80RrRkhL8YQhcyAWKkSEDVuxcaFxPgBCkio2RMtowJQOnamCo1K1wCeqCpAvwB477FQNGRCu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4720530"/>
            <a:ext cx="1790700" cy="21336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9" y="832107"/>
            <a:ext cx="2133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2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Карты классов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3" y="1318082"/>
            <a:ext cx="11040813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8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785858"/>
            <a:ext cx="12071126" cy="6072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65125"/>
            <a:ext cx="436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Первая система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24334" y="365125"/>
            <a:ext cx="436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Вторая система</a:t>
            </a:r>
            <a:endParaRPr lang="ru-R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2857500" y="2461603"/>
            <a:ext cx="1771650" cy="1143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9086850" y="737578"/>
            <a:ext cx="1771650" cy="1143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064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DB0FA8D-75E8-4FB8-8959-388F091BAC4F}">
  <we:reference id="wa200000113" version="1.0.0.0" store="en-001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222</Words>
  <Application>Microsoft Office PowerPoint</Application>
  <PresentationFormat>Произвольный</PresentationFormat>
  <Paragraphs>125</Paragraphs>
  <Slides>20</Slides>
  <Notes>0</Notes>
  <HiddenSlides>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Создание цифрового приложения</vt:lpstr>
      <vt:lpstr>Цель</vt:lpstr>
      <vt:lpstr>Технологии</vt:lpstr>
      <vt:lpstr>ООП</vt:lpstr>
      <vt:lpstr>ООП</vt:lpstr>
      <vt:lpstr>Принципы</vt:lpstr>
      <vt:lpstr>Концепция</vt:lpstr>
      <vt:lpstr>Карты классов</vt:lpstr>
      <vt:lpstr>Презентация PowerPoint</vt:lpstr>
      <vt:lpstr>Презентация PowerPoint</vt:lpstr>
      <vt:lpstr>Ментальная карта</vt:lpstr>
      <vt:lpstr>Реализованные функции</vt:lpstr>
      <vt:lpstr>JSON</vt:lpstr>
      <vt:lpstr>Карта уровня</vt:lpstr>
      <vt:lpstr>Карты сюжетных уровней</vt:lpstr>
      <vt:lpstr>Среда разработки</vt:lpstr>
      <vt:lpstr>Пример кода</vt:lpstr>
      <vt:lpstr>Итог</vt:lpstr>
      <vt:lpstr>Источники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цифрового приложения</dc:title>
  <dc:creator>Gleb</dc:creator>
  <cp:lastModifiedBy>User12</cp:lastModifiedBy>
  <cp:revision>62</cp:revision>
  <dcterms:created xsi:type="dcterms:W3CDTF">2020-09-20T10:50:00Z</dcterms:created>
  <dcterms:modified xsi:type="dcterms:W3CDTF">2020-10-08T10:29:07Z</dcterms:modified>
</cp:coreProperties>
</file>